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4"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38DF3D-95E0-4699-B948-08AEF3A18508}" type="datetimeFigureOut">
              <a:rPr lang="en-US" smtClean="0"/>
              <a:pPr/>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3977D6-F478-4373-9B01-87272EC447EA}" type="slidenum">
              <a:rPr lang="en-US" smtClean="0"/>
              <a:pPr/>
              <a:t>‹#›</a:t>
            </a:fld>
            <a:endParaRPr lang="en-US"/>
          </a:p>
        </p:txBody>
      </p:sp>
    </p:spTree>
    <p:extLst>
      <p:ext uri="{BB962C8B-B14F-4D97-AF65-F5344CB8AC3E}">
        <p14:creationId xmlns:p14="http://schemas.microsoft.com/office/powerpoint/2010/main" xmlns="" val="165259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Legitimate comes</a:t>
            </a:r>
            <a:r>
              <a:rPr lang="en-US" baseline="0" dirty="0" smtClean="0"/>
              <a:t> from having a physical place of ability in an organization, such as being the head person of a management team. Reward is transfer through pleasing individuals for agreement with one’s wishes.</a:t>
            </a:r>
            <a:endParaRPr lang="en-US" dirty="0"/>
          </a:p>
        </p:txBody>
      </p:sp>
      <p:sp>
        <p:nvSpPr>
          <p:cNvPr id="4" name="Slide Number Placeholder 3"/>
          <p:cNvSpPr>
            <a:spLocks noGrp="1"/>
          </p:cNvSpPr>
          <p:nvPr>
            <p:ph type="sldNum" sz="quarter" idx="10"/>
          </p:nvPr>
        </p:nvSpPr>
        <p:spPr/>
        <p:txBody>
          <a:bodyPr/>
          <a:lstStyle/>
          <a:p>
            <a:fld id="{833977D6-F478-4373-9B01-87272EC447EA}" type="slidenum">
              <a:rPr lang="en-US" smtClean="0"/>
              <a:pPr/>
              <a:t>1</a:t>
            </a:fld>
            <a:endParaRPr lang="en-US"/>
          </a:p>
        </p:txBody>
      </p:sp>
    </p:spTree>
    <p:extLst>
      <p:ext uri="{BB962C8B-B14F-4D97-AF65-F5344CB8AC3E}">
        <p14:creationId xmlns:p14="http://schemas.microsoft.com/office/powerpoint/2010/main" xmlns="" val="256235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Coercive Power is the power that reliant on fear, elimination of complimentary will, and use of penalty and blackmail, for life. </a:t>
            </a:r>
            <a:endParaRPr lang="en-US" dirty="0"/>
          </a:p>
        </p:txBody>
      </p:sp>
      <p:sp>
        <p:nvSpPr>
          <p:cNvPr id="4" name="Slide Number Placeholder 3"/>
          <p:cNvSpPr>
            <a:spLocks noGrp="1"/>
          </p:cNvSpPr>
          <p:nvPr>
            <p:ph type="sldNum" sz="quarter" idx="10"/>
          </p:nvPr>
        </p:nvSpPr>
        <p:spPr/>
        <p:txBody>
          <a:bodyPr/>
          <a:lstStyle/>
          <a:p>
            <a:fld id="{833977D6-F478-4373-9B01-87272EC447EA}" type="slidenum">
              <a:rPr lang="en-US" smtClean="0"/>
              <a:pPr/>
              <a:t>2</a:t>
            </a:fld>
            <a:endParaRPr lang="en-US"/>
          </a:p>
        </p:txBody>
      </p:sp>
    </p:spTree>
    <p:extLst>
      <p:ext uri="{BB962C8B-B14F-4D97-AF65-F5344CB8AC3E}">
        <p14:creationId xmlns:p14="http://schemas.microsoft.com/office/powerpoint/2010/main" xmlns="" val="419619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Expert comes from a person’s understanding, ability, and information.</a:t>
            </a:r>
            <a:endParaRPr lang="en-US" dirty="0"/>
          </a:p>
        </p:txBody>
      </p:sp>
      <p:sp>
        <p:nvSpPr>
          <p:cNvPr id="4" name="Slide Number Placeholder 3"/>
          <p:cNvSpPr>
            <a:spLocks noGrp="1"/>
          </p:cNvSpPr>
          <p:nvPr>
            <p:ph type="sldNum" sz="quarter" idx="10"/>
          </p:nvPr>
        </p:nvSpPr>
        <p:spPr/>
        <p:txBody>
          <a:bodyPr/>
          <a:lstStyle/>
          <a:p>
            <a:fld id="{833977D6-F478-4373-9B01-87272EC447EA}" type="slidenum">
              <a:rPr lang="en-US" smtClean="0"/>
              <a:pPr/>
              <a:t>3</a:t>
            </a:fld>
            <a:endParaRPr lang="en-US"/>
          </a:p>
        </p:txBody>
      </p:sp>
    </p:spTree>
    <p:extLst>
      <p:ext uri="{BB962C8B-B14F-4D97-AF65-F5344CB8AC3E}">
        <p14:creationId xmlns:p14="http://schemas.microsoft.com/office/powerpoint/2010/main" xmlns="" val="383100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Referent comes</a:t>
            </a:r>
            <a:r>
              <a:rPr lang="en-US" baseline="0" dirty="0" smtClean="0"/>
              <a:t> from being reliable and appreciated.</a:t>
            </a:r>
            <a:endParaRPr lang="en-US" dirty="0"/>
          </a:p>
        </p:txBody>
      </p:sp>
      <p:sp>
        <p:nvSpPr>
          <p:cNvPr id="4" name="Slide Number Placeholder 3"/>
          <p:cNvSpPr>
            <a:spLocks noGrp="1"/>
          </p:cNvSpPr>
          <p:nvPr>
            <p:ph type="sldNum" sz="quarter" idx="10"/>
          </p:nvPr>
        </p:nvSpPr>
        <p:spPr/>
        <p:txBody>
          <a:bodyPr/>
          <a:lstStyle/>
          <a:p>
            <a:fld id="{833977D6-F478-4373-9B01-87272EC447EA}" type="slidenum">
              <a:rPr lang="en-US" smtClean="0"/>
              <a:pPr/>
              <a:t>4</a:t>
            </a:fld>
            <a:endParaRPr lang="en-US"/>
          </a:p>
        </p:txBody>
      </p:sp>
    </p:spTree>
    <p:extLst>
      <p:ext uri="{BB962C8B-B14F-4D97-AF65-F5344CB8AC3E}">
        <p14:creationId xmlns:p14="http://schemas.microsoft.com/office/powerpoint/2010/main" xmlns="" val="1232023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it comes to increase power bases supervisors must have the power, so that they would be able to establish more than just the capability to honor and discipline the rest. Having facts</a:t>
            </a:r>
            <a:r>
              <a:rPr lang="en-US" baseline="0" dirty="0" smtClean="0"/>
              <a:t> that can be traded for assistance is also beneficial in increasing positive power bases.</a:t>
            </a:r>
            <a:endParaRPr lang="en-US" dirty="0"/>
          </a:p>
        </p:txBody>
      </p:sp>
      <p:sp>
        <p:nvSpPr>
          <p:cNvPr id="4" name="Slide Number Placeholder 3"/>
          <p:cNvSpPr>
            <a:spLocks noGrp="1"/>
          </p:cNvSpPr>
          <p:nvPr>
            <p:ph type="sldNum" sz="quarter" idx="10"/>
          </p:nvPr>
        </p:nvSpPr>
        <p:spPr/>
        <p:txBody>
          <a:bodyPr/>
          <a:lstStyle/>
          <a:p>
            <a:fld id="{833977D6-F478-4373-9B01-87272EC447EA}" type="slidenum">
              <a:rPr lang="en-US" smtClean="0"/>
              <a:pPr/>
              <a:t>5</a:t>
            </a:fld>
            <a:endParaRPr lang="en-US"/>
          </a:p>
        </p:txBody>
      </p:sp>
    </p:spTree>
    <p:extLst>
      <p:ext uri="{BB962C8B-B14F-4D97-AF65-F5344CB8AC3E}">
        <p14:creationId xmlns:p14="http://schemas.microsoft.com/office/powerpoint/2010/main" xmlns="" val="53968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01A4E8-FB60-46AD-B74C-831A56CA10B3}"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extLst>
      <p:ext uri="{BB962C8B-B14F-4D97-AF65-F5344CB8AC3E}">
        <p14:creationId xmlns:p14="http://schemas.microsoft.com/office/powerpoint/2010/main" xmlns="" val="3338139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1A4E8-FB60-46AD-B74C-831A56CA10B3}"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300191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1A4E8-FB60-46AD-B74C-831A56CA10B3}"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130808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1A4E8-FB60-46AD-B74C-831A56CA10B3}"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283438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1A4E8-FB60-46AD-B74C-831A56CA10B3}"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115457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01A4E8-FB60-46AD-B74C-831A56CA10B3}"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312591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01A4E8-FB60-46AD-B74C-831A56CA10B3}"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129699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01A4E8-FB60-46AD-B74C-831A56CA10B3}"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123068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1A4E8-FB60-46AD-B74C-831A56CA10B3}"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187634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1A4E8-FB60-46AD-B74C-831A56CA10B3}"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187821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1A4E8-FB60-46AD-B74C-831A56CA10B3}"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258978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01A4E8-FB60-46AD-B74C-831A56CA10B3}" type="datetimeFigureOut">
              <a:rPr lang="en-US" smtClean="0"/>
              <a:pPr/>
              <a:t>5/25/2017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40B486-CEE4-4F79-A22F-956E4084AFF4}" type="slidenum">
              <a:rPr lang="en-US" smtClean="0"/>
              <a:pPr/>
              <a:t>‹#›</a:t>
            </a:fld>
            <a:endParaRPr lang="en-US"/>
          </a:p>
        </p:txBody>
      </p:sp>
    </p:spTree>
    <p:extLst>
      <p:ext uri="{BB962C8B-B14F-4D97-AF65-F5344CB8AC3E}">
        <p14:creationId xmlns:p14="http://schemas.microsoft.com/office/powerpoint/2010/main" xmlns="" val="3208792891"/>
      </p:ext>
    </p:extLst>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Five Bases of Power</a:t>
            </a:r>
            <a:endParaRPr lang="en-US" sz="2400" dirty="0">
              <a:latin typeface="Arial" pitchFamily="34" charset="0"/>
              <a:cs typeface="Arial" pitchFamily="34" charset="0"/>
            </a:endParaRPr>
          </a:p>
        </p:txBody>
      </p:sp>
      <p:sp>
        <p:nvSpPr>
          <p:cNvPr id="3" name="Content Placeholder 2"/>
          <p:cNvSpPr>
            <a:spLocks noGrp="1"/>
          </p:cNvSpPr>
          <p:nvPr>
            <p:ph sz="half" idx="1"/>
          </p:nvPr>
        </p:nvSpPr>
        <p:spPr/>
        <p:txBody>
          <a:bodyPr>
            <a:normAutofit/>
          </a:bodyPr>
          <a:lstStyle/>
          <a:p>
            <a:r>
              <a:rPr lang="en-US" sz="2400" dirty="0" smtClean="0">
                <a:latin typeface="Arial" pitchFamily="34" charset="0"/>
                <a:cs typeface="Arial" pitchFamily="34" charset="0"/>
              </a:rPr>
              <a:t>Legitimate Power</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“Managers who obtain compliance primarily because of their formal authority to make decisions have legitimate power.</a:t>
            </a:r>
          </a:p>
          <a:p>
            <a:r>
              <a:rPr lang="en-US" sz="1200" dirty="0" smtClean="0">
                <a:latin typeface="Arial" pitchFamily="34" charset="0"/>
                <a:cs typeface="Arial" pitchFamily="34" charset="0"/>
              </a:rPr>
              <a:t>Positive Legitimate</a:t>
            </a:r>
          </a:p>
          <a:p>
            <a:r>
              <a:rPr lang="en-US" sz="1200" dirty="0" smtClean="0">
                <a:latin typeface="Arial" pitchFamily="34" charset="0"/>
                <a:cs typeface="Arial" pitchFamily="34" charset="0"/>
              </a:rPr>
              <a:t>Example: The HP board utilized this power when it ousted CEO Mark “</a:t>
            </a:r>
            <a:r>
              <a:rPr lang="en-US" sz="1200" dirty="0" err="1" smtClean="0">
                <a:latin typeface="Arial" pitchFamily="34" charset="0"/>
                <a:cs typeface="Arial" pitchFamily="34" charset="0"/>
              </a:rPr>
              <a:t>Hurd</a:t>
            </a:r>
            <a:r>
              <a:rPr lang="en-US" sz="1200" dirty="0" smtClean="0">
                <a:latin typeface="Arial" pitchFamily="34" charset="0"/>
                <a:cs typeface="Arial" pitchFamily="34" charset="0"/>
              </a:rPr>
              <a:t>” for inappropriately using company funds and sexually harassing a contractor with whom he had an affair “(Angelo “</a:t>
            </a:r>
            <a:r>
              <a:rPr lang="en-US" sz="1200" dirty="0" err="1" smtClean="0">
                <a:latin typeface="Arial" pitchFamily="34" charset="0"/>
                <a:cs typeface="Arial" pitchFamily="34" charset="0"/>
              </a:rPr>
              <a:t>Kinicki</a:t>
            </a:r>
            <a:r>
              <a:rPr lang="en-US" sz="1200" dirty="0" smtClean="0">
                <a:latin typeface="Arial" pitchFamily="34" charset="0"/>
                <a:cs typeface="Arial" pitchFamily="34" charset="0"/>
              </a:rPr>
              <a:t>”, 2016).</a:t>
            </a:r>
          </a:p>
          <a:p>
            <a:r>
              <a:rPr lang="en-US" sz="1200" dirty="0" smtClean="0">
                <a:latin typeface="Arial" pitchFamily="34" charset="0"/>
                <a:cs typeface="Arial" pitchFamily="34" charset="0"/>
              </a:rPr>
              <a:t>Most desirable, dealing with a CEO and contractor in the workplace.</a:t>
            </a:r>
          </a:p>
          <a:p>
            <a:r>
              <a:rPr lang="en-US" sz="1200" dirty="0" smtClean="0">
                <a:latin typeface="Arial" pitchFamily="34" charset="0"/>
                <a:cs typeface="Arial" pitchFamily="34" charset="0"/>
              </a:rPr>
              <a:t>Practice more in the workplace daily.</a:t>
            </a:r>
          </a:p>
        </p:txBody>
      </p:sp>
      <p:sp>
        <p:nvSpPr>
          <p:cNvPr id="4" name="Content Placeholder 3"/>
          <p:cNvSpPr>
            <a:spLocks noGrp="1"/>
          </p:cNvSpPr>
          <p:nvPr>
            <p:ph sz="half" idx="2"/>
          </p:nvPr>
        </p:nvSpPr>
        <p:spPr/>
        <p:txBody>
          <a:bodyPr>
            <a:normAutofit/>
          </a:bodyPr>
          <a:lstStyle/>
          <a:p>
            <a:r>
              <a:rPr lang="en-US" sz="2400" dirty="0" smtClean="0">
                <a:latin typeface="Arial" pitchFamily="34" charset="0"/>
                <a:cs typeface="Arial" pitchFamily="34" charset="0"/>
              </a:rPr>
              <a:t>Reward Power</a:t>
            </a:r>
          </a:p>
          <a:p>
            <a:r>
              <a:rPr lang="en-US" sz="1200" dirty="0" smtClean="0">
                <a:latin typeface="Arial" pitchFamily="34" charset="0"/>
                <a:cs typeface="Arial" pitchFamily="34" charset="0"/>
              </a:rPr>
              <a:t>“Individuals organizations have reward power if they can obtain compliance by promising or granting rewards. Pay-for-performance plans and positive reinforcement practices attempt to exploit reward power. </a:t>
            </a:r>
          </a:p>
          <a:p>
            <a:r>
              <a:rPr lang="en-US" sz="1200" dirty="0" smtClean="0">
                <a:latin typeface="Arial" pitchFamily="34" charset="0"/>
                <a:cs typeface="Arial" pitchFamily="34" charset="0"/>
              </a:rPr>
              <a:t>Example: When Exide Batteries provided quality products and services that were attractive to “</a:t>
            </a:r>
            <a:r>
              <a:rPr lang="en-US" sz="1200" dirty="0" err="1" smtClean="0">
                <a:latin typeface="Arial" pitchFamily="34" charset="0"/>
                <a:cs typeface="Arial" pitchFamily="34" charset="0"/>
              </a:rPr>
              <a:t>Walmart</a:t>
            </a:r>
            <a:r>
              <a:rPr lang="en-US" sz="1200" dirty="0" smtClean="0">
                <a:latin typeface="Arial" pitchFamily="34" charset="0"/>
                <a:cs typeface="Arial" pitchFamily="34" charset="0"/>
              </a:rPr>
              <a:t>”, it was rewarded with more than $100 million of annual business. But when “</a:t>
            </a:r>
            <a:r>
              <a:rPr lang="en-US" sz="1200" dirty="0" err="1" smtClean="0">
                <a:latin typeface="Arial" pitchFamily="34" charset="0"/>
                <a:cs typeface="Arial" pitchFamily="34" charset="0"/>
              </a:rPr>
              <a:t>Walmart</a:t>
            </a:r>
            <a:r>
              <a:rPr lang="en-US" sz="1200" dirty="0" smtClean="0">
                <a:latin typeface="Arial" pitchFamily="34" charset="0"/>
                <a:cs typeface="Arial" pitchFamily="34" charset="0"/>
              </a:rPr>
              <a:t>” withdrew its business and went to a competition, Exide was forced into bankruptcy”(Angelo “</a:t>
            </a:r>
            <a:r>
              <a:rPr lang="en-US" sz="1200" dirty="0" err="1" smtClean="0">
                <a:latin typeface="Arial" pitchFamily="34" charset="0"/>
                <a:cs typeface="Arial" pitchFamily="34" charset="0"/>
              </a:rPr>
              <a:t>Kinicki</a:t>
            </a:r>
            <a:r>
              <a:rPr lang="en-US" sz="1200" dirty="0" smtClean="0">
                <a:latin typeface="Arial" pitchFamily="34" charset="0"/>
                <a:cs typeface="Arial" pitchFamily="34" charset="0"/>
              </a:rPr>
              <a:t>”, 2016).      </a:t>
            </a:r>
          </a:p>
          <a:p>
            <a:r>
              <a:rPr lang="en-US" sz="1200" dirty="0" smtClean="0">
                <a:latin typeface="Arial" pitchFamily="34" charset="0"/>
                <a:cs typeface="Arial" pitchFamily="34" charset="0"/>
              </a:rPr>
              <a:t>Most Desirable, because the example of Exide batteries won $100 million of annual business from “</a:t>
            </a:r>
            <a:r>
              <a:rPr lang="en-US" sz="1200" dirty="0" err="1" smtClean="0">
                <a:latin typeface="Arial" pitchFamily="34" charset="0"/>
                <a:cs typeface="Arial" pitchFamily="34" charset="0"/>
              </a:rPr>
              <a:t>Walmart</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Lawsuit are good to use dealing with companies who are not standing up to their legal agreements.</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xmlns="" val="35870233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762000"/>
            <a:ext cx="9351433" cy="3231654"/>
          </a:xfrm>
          <a:prstGeom prst="rect">
            <a:avLst/>
          </a:prstGeom>
          <a:noFill/>
        </p:spPr>
        <p:txBody>
          <a:bodyPr wrap="square" rtlCol="0">
            <a:spAutoFit/>
          </a:bodyPr>
          <a:lstStyle/>
          <a:p>
            <a:r>
              <a:rPr lang="en-US" sz="2400" dirty="0" smtClean="0">
                <a:latin typeface="Arial" pitchFamily="34" charset="0"/>
                <a:cs typeface="Arial" pitchFamily="34" charset="0"/>
              </a:rPr>
              <a:t>Coercive Power</a:t>
            </a:r>
          </a:p>
          <a:p>
            <a:r>
              <a:rPr lang="en-US" sz="1200" dirty="0" smtClean="0">
                <a:latin typeface="Arial" pitchFamily="34" charset="0"/>
                <a:cs typeface="Arial" pitchFamily="34" charset="0"/>
              </a:rPr>
              <a:t>“The ability to make threats of punishment and deliver actual punishment gives and individual coercive power.</a:t>
            </a: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Example: The Federal Trade Commission filed and won a lawsuit against Roll International,</a:t>
            </a:r>
          </a:p>
          <a:p>
            <a:r>
              <a:rPr lang="en-US" sz="1200" dirty="0" smtClean="0">
                <a:latin typeface="Arial" pitchFamily="34" charset="0"/>
                <a:cs typeface="Arial" pitchFamily="34" charset="0"/>
              </a:rPr>
              <a:t> the owner of popular beverages “</a:t>
            </a:r>
            <a:r>
              <a:rPr lang="en-US" sz="1200" dirty="0" err="1" smtClean="0">
                <a:latin typeface="Arial" pitchFamily="34" charset="0"/>
                <a:cs typeface="Arial" pitchFamily="34" charset="0"/>
              </a:rPr>
              <a:t>Figi</a:t>
            </a:r>
            <a:r>
              <a:rPr lang="en-US" sz="1200" dirty="0" smtClean="0">
                <a:latin typeface="Arial" pitchFamily="34" charset="0"/>
                <a:cs typeface="Arial" pitchFamily="34" charset="0"/>
              </a:rPr>
              <a:t>” Water  and PON Wonderful. The FTC charged</a:t>
            </a:r>
          </a:p>
          <a:p>
            <a:r>
              <a:rPr lang="en-US" sz="1200" dirty="0" smtClean="0">
                <a:latin typeface="Arial" pitchFamily="34" charset="0"/>
                <a:cs typeface="Arial" pitchFamily="34" charset="0"/>
              </a:rPr>
              <a:t> that the company made false health claims about the pomegranates in its “</a:t>
            </a:r>
            <a:r>
              <a:rPr lang="en-US" sz="1200" dirty="0" err="1" smtClean="0">
                <a:latin typeface="Arial" pitchFamily="34" charset="0"/>
                <a:cs typeface="Arial" pitchFamily="34" charset="0"/>
              </a:rPr>
              <a:t>Pom</a:t>
            </a:r>
            <a:r>
              <a:rPr lang="en-US" sz="1200" dirty="0" smtClean="0">
                <a:latin typeface="Arial" pitchFamily="34" charset="0"/>
                <a:cs typeface="Arial" pitchFamily="34" charset="0"/>
              </a:rPr>
              <a:t>” Wonderful</a:t>
            </a:r>
          </a:p>
          <a:p>
            <a:r>
              <a:rPr lang="en-US" sz="1200" dirty="0" smtClean="0">
                <a:latin typeface="Arial" pitchFamily="34" charset="0"/>
                <a:cs typeface="Arial" pitchFamily="34" charset="0"/>
              </a:rPr>
              <a:t> juice. The company must now stop making such claims about it product”(Angelo “</a:t>
            </a:r>
            <a:r>
              <a:rPr lang="en-US" sz="1200" dirty="0" err="1" smtClean="0">
                <a:latin typeface="Arial" pitchFamily="34" charset="0"/>
                <a:cs typeface="Arial" pitchFamily="34" charset="0"/>
              </a:rPr>
              <a:t>Kinicki</a:t>
            </a:r>
            <a:r>
              <a:rPr lang="en-US" sz="1200" dirty="0" smtClean="0">
                <a:latin typeface="Arial" pitchFamily="34" charset="0"/>
                <a:cs typeface="Arial" pitchFamily="34" charset="0"/>
              </a:rPr>
              <a:t>”, 2016).</a:t>
            </a:r>
          </a:p>
          <a:p>
            <a:endParaRPr lang="en-US" sz="1200" dirty="0">
              <a:latin typeface="Arial" pitchFamily="34" charset="0"/>
              <a:cs typeface="Arial" pitchFamily="34" charset="0"/>
            </a:endParaRPr>
          </a:p>
          <a:p>
            <a:r>
              <a:rPr lang="en-US" sz="1200" dirty="0" smtClean="0">
                <a:latin typeface="Arial" pitchFamily="34" charset="0"/>
                <a:cs typeface="Arial" pitchFamily="34" charset="0"/>
              </a:rPr>
              <a:t>Most desirable</a:t>
            </a:r>
          </a:p>
          <a:p>
            <a:endParaRPr lang="en-US" sz="1200" dirty="0">
              <a:latin typeface="Arial" pitchFamily="34" charset="0"/>
              <a:cs typeface="Arial" pitchFamily="34" charset="0"/>
            </a:endParaRPr>
          </a:p>
          <a:p>
            <a:r>
              <a:rPr lang="en-US" sz="1200" dirty="0" smtClean="0">
                <a:latin typeface="Arial" pitchFamily="34" charset="0"/>
                <a:cs typeface="Arial" pitchFamily="34" charset="0"/>
              </a:rPr>
              <a:t>Their should be other companies reward when there are actual events such as this lawsuit, give them a chance to prove themselves.</a:t>
            </a:r>
          </a:p>
          <a:p>
            <a:endParaRPr lang="en-US" sz="1200" dirty="0">
              <a:latin typeface="Arial" pitchFamily="34" charset="0"/>
              <a:cs typeface="Arial" pitchFamily="34" charset="0"/>
            </a:endParaRPr>
          </a:p>
          <a:p>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a:p>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p:txBody>
      </p:sp>
    </p:spTree>
    <p:extLst>
      <p:ext uri="{BB962C8B-B14F-4D97-AF65-F5344CB8AC3E}">
        <p14:creationId xmlns:p14="http://schemas.microsoft.com/office/powerpoint/2010/main" xmlns="" val="40487110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Expert Power</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“Expert power valued knowledge or information gives an individual expert power over those who need such knowledge or information.</a:t>
            </a:r>
          </a:p>
          <a:p>
            <a:r>
              <a:rPr lang="en-US" sz="1200" dirty="0" smtClean="0">
                <a:latin typeface="Arial" pitchFamily="34" charset="0"/>
                <a:cs typeface="Arial" pitchFamily="34" charset="0"/>
              </a:rPr>
              <a:t>Example: </a:t>
            </a:r>
            <a:r>
              <a:rPr lang="en-US" sz="1200" dirty="0"/>
              <a:t>Consulting firm Promontory Financial Group is composed mainly </a:t>
            </a:r>
            <a:r>
              <a:rPr lang="en-US" sz="1200" dirty="0" smtClean="0"/>
              <a:t>of former </a:t>
            </a:r>
            <a:r>
              <a:rPr lang="en-US" sz="1200" dirty="0"/>
              <a:t>government regulators of the US financial industry, such as Mary </a:t>
            </a:r>
            <a:r>
              <a:rPr lang="en-US" sz="1200" dirty="0" smtClean="0"/>
              <a:t>Shapiro, former </a:t>
            </a:r>
            <a:r>
              <a:rPr lang="en-US" sz="1200" dirty="0"/>
              <a:t>head of the Securities and Exchange Commission. The firm helps banks</a:t>
            </a:r>
          </a:p>
          <a:p>
            <a:r>
              <a:rPr lang="en-US" sz="1200" dirty="0"/>
              <a:t>challenge rules and influence reforms, such as the Volker Rule that, among </a:t>
            </a:r>
            <a:r>
              <a:rPr lang="en-US" sz="1200" dirty="0" smtClean="0"/>
              <a:t>other things</a:t>
            </a:r>
            <a:r>
              <a:rPr lang="en-US" sz="1200" dirty="0"/>
              <a:t>, puts curbs on risky trading by banks. One bank executive said that “</a:t>
            </a:r>
            <a:r>
              <a:rPr lang="en-US" sz="1200" dirty="0" smtClean="0"/>
              <a:t>they sometimes </a:t>
            </a:r>
            <a:r>
              <a:rPr lang="en-US" sz="1200" dirty="0"/>
              <a:t>hired Promontory to appease regulators, who think highly of the firm’s</a:t>
            </a:r>
          </a:p>
          <a:p>
            <a:r>
              <a:rPr lang="en-US" sz="1200" dirty="0"/>
              <a:t>expertise.” Given that the executives at Promontory are themselves </a:t>
            </a:r>
            <a:r>
              <a:rPr lang="en-US" sz="1200" dirty="0" smtClean="0"/>
              <a:t>former regulators</a:t>
            </a:r>
            <a:r>
              <a:rPr lang="en-US" sz="1200" dirty="0"/>
              <a:t>, it is no surprise they have the knowledge to influence today’s </a:t>
            </a:r>
            <a:r>
              <a:rPr lang="en-US" sz="1200" dirty="0" smtClean="0"/>
              <a:t>regulators. However</a:t>
            </a:r>
            <a:r>
              <a:rPr lang="en-US" sz="1200" dirty="0"/>
              <a:t>, they boost their expert power significantly by also drawing heavily on</a:t>
            </a:r>
          </a:p>
          <a:p>
            <a:r>
              <a:rPr lang="en-US" sz="1200" dirty="0"/>
              <a:t>their relationships or referent power from their previous positions in </a:t>
            </a:r>
            <a:r>
              <a:rPr lang="en-US" sz="1200" dirty="0" smtClean="0"/>
              <a:t>government.10 This </a:t>
            </a:r>
            <a:r>
              <a:rPr lang="en-US" sz="1200" dirty="0"/>
              <a:t>issue is much bigger than the Promontory Group, as a recent report </a:t>
            </a:r>
            <a:r>
              <a:rPr lang="en-US" sz="1200" dirty="0" smtClean="0"/>
              <a:t>by the </a:t>
            </a:r>
            <a:r>
              <a:rPr lang="en-US" sz="1200" dirty="0"/>
              <a:t>Sunlight Foundation indicated that the number of “lobbyists with former</a:t>
            </a:r>
          </a:p>
          <a:p>
            <a:r>
              <a:rPr lang="en-US" sz="1200" dirty="0"/>
              <a:t>government experience has nearly quadrupled since 1998. . . . Those </a:t>
            </a:r>
            <a:r>
              <a:rPr lang="en-US" sz="1200" dirty="0" smtClean="0"/>
              <a:t>revolving door </a:t>
            </a:r>
            <a:r>
              <a:rPr lang="en-US" sz="1200" dirty="0"/>
              <a:t>lobbyists, mostly from </a:t>
            </a:r>
            <a:r>
              <a:rPr lang="en-US" sz="1200" dirty="0" smtClean="0"/>
              <a:t>“</a:t>
            </a:r>
            <a:r>
              <a:rPr lang="en-US" sz="1200" dirty="0" err="1" smtClean="0"/>
              <a:t>Captial</a:t>
            </a:r>
            <a:r>
              <a:rPr lang="en-US" sz="1200" dirty="0" smtClean="0"/>
              <a:t>” </a:t>
            </a:r>
            <a:r>
              <a:rPr lang="en-US" sz="1200" dirty="0"/>
              <a:t>Hill, accounted for nearly all of the huge </a:t>
            </a:r>
            <a:r>
              <a:rPr lang="en-US" sz="1200" dirty="0" smtClean="0"/>
              <a:t>growth in </a:t>
            </a:r>
            <a:r>
              <a:rPr lang="en-US" sz="1200" dirty="0"/>
              <a:t>lobbying revenue during that period, which increased to $1.32 billion [in </a:t>
            </a:r>
            <a:r>
              <a:rPr lang="en-US" sz="1200" dirty="0" smtClean="0"/>
              <a:t>2012] from </a:t>
            </a:r>
            <a:r>
              <a:rPr lang="en-US" sz="1200" dirty="0"/>
              <a:t>$703 million in 1998.”</a:t>
            </a:r>
            <a:r>
              <a:rPr lang="en-US" sz="1200" dirty="0" smtClean="0"/>
              <a:t>11”(Angelo “</a:t>
            </a:r>
            <a:r>
              <a:rPr lang="en-US" sz="1200" dirty="0" err="1" smtClean="0"/>
              <a:t>Kinicki</a:t>
            </a:r>
            <a:r>
              <a:rPr lang="en-US" sz="1200" dirty="0" smtClean="0"/>
              <a:t>”, 2016).</a:t>
            </a:r>
          </a:p>
          <a:p>
            <a:r>
              <a:rPr lang="en-US" sz="1200" dirty="0" smtClean="0"/>
              <a:t>Most desirable</a:t>
            </a:r>
          </a:p>
          <a:p>
            <a:r>
              <a:rPr lang="en-US" sz="1200" dirty="0" smtClean="0"/>
              <a:t>Always need an expert power in all companies to help with the revenue or any legal affairs in Corporate America.  </a:t>
            </a:r>
          </a:p>
          <a:p>
            <a:endParaRPr lang="en-US" sz="1200" dirty="0"/>
          </a:p>
        </p:txBody>
      </p:sp>
    </p:spTree>
    <p:extLst>
      <p:ext uri="{BB962C8B-B14F-4D97-AF65-F5344CB8AC3E}">
        <p14:creationId xmlns:p14="http://schemas.microsoft.com/office/powerpoint/2010/main" xmlns="" val="27199620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Referent Power </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Referent power comes into play when one’s personal characteristics and social relationship become the reason for compliance</a:t>
            </a:r>
          </a:p>
          <a:p>
            <a:r>
              <a:rPr lang="en-US" sz="1200" dirty="0" smtClean="0">
                <a:latin typeface="Arial" pitchFamily="34" charset="0"/>
                <a:cs typeface="Arial" pitchFamily="34" charset="0"/>
              </a:rPr>
              <a:t>Example:  </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xmlns="" val="32515507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latin typeface="Times New Roman" panose="02020603050405020304" pitchFamily="18" charset="0"/>
                <a:cs typeface="Times New Roman" panose="02020603050405020304" pitchFamily="18" charset="0"/>
              </a:rPr>
              <a:t>Increase Power Bases</a:t>
            </a:r>
            <a:endParaRPr lang="en-US" sz="24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Ways to increasing positive power bases is maintaining a positive behavior with the influence and persuasion into building an organization with cooperation and strong leadership. Enhancing your reputation, of allowing people to know and understand where you are coming from with your job. Building good working relationship is definitely a key to increasing positive power base. When people seems part of something or as a team, it gives them more enthusiasm into working with others. An organization can become less stress and have an increase in the productivity.  Competence is a powerful force for success.</a:t>
            </a:r>
          </a:p>
          <a:p>
            <a:endParaRPr lang="en-US" dirty="0"/>
          </a:p>
        </p:txBody>
      </p:sp>
    </p:spTree>
    <p:extLst>
      <p:ext uri="{BB962C8B-B14F-4D97-AF65-F5344CB8AC3E}">
        <p14:creationId xmlns:p14="http://schemas.microsoft.com/office/powerpoint/2010/main" xmlns="" val="4081396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latin typeface="Times New Roman" panose="02020603050405020304" pitchFamily="18" charset="0"/>
                <a:cs typeface="Times New Roman" panose="02020603050405020304" pitchFamily="18" charset="0"/>
              </a:rPr>
              <a:t>Reference</a:t>
            </a:r>
            <a:endParaRPr lang="en-US" sz="24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p:txBody>
          <a:bodyPr/>
          <a:lstStyle/>
          <a:p>
            <a:r>
              <a:rPr lang="en-US" dirty="0"/>
              <a:t>Robbins, S. P.  (2001). </a:t>
            </a:r>
            <a:r>
              <a:rPr lang="en-US" i="1" dirty="0"/>
              <a:t>Organizational behavior</a:t>
            </a:r>
            <a:r>
              <a:rPr lang="en-US" dirty="0"/>
              <a:t>, (9th ed.).  Englewood Cliffs, NJ:  Prentice </a:t>
            </a:r>
            <a:r>
              <a:rPr lang="en-US" dirty="0" smtClean="0"/>
              <a:t>Hall</a:t>
            </a:r>
          </a:p>
          <a:p>
            <a:r>
              <a:rPr lang="en-US" dirty="0"/>
              <a:t>Sellers, P. (2004). eBay's Secret. </a:t>
            </a:r>
            <a:r>
              <a:rPr lang="en-US" i="1" dirty="0"/>
              <a:t>Fortune</a:t>
            </a:r>
            <a:r>
              <a:rPr lang="en-US" dirty="0"/>
              <a:t>, Vol. 150, Issue 8 (Oct. 18): 160-178. (Whitman's quote is from p. 172</a:t>
            </a:r>
            <a:r>
              <a:rPr lang="en-US" dirty="0" smtClean="0"/>
              <a:t>.) </a:t>
            </a:r>
          </a:p>
          <a:p>
            <a:r>
              <a:rPr lang="en-US" dirty="0" smtClean="0">
                <a:effectLst/>
              </a:rPr>
              <a:t>French, J. P. R. Jr., and Raven, B. (1960). The bases of social power. In D. Cartwright and A. Zander (eds.), </a:t>
            </a:r>
            <a:r>
              <a:rPr lang="en-US" i="1" dirty="0" smtClean="0">
                <a:effectLst/>
              </a:rPr>
              <a:t>Group dynamics</a:t>
            </a:r>
            <a:r>
              <a:rPr lang="en-US" dirty="0" smtClean="0">
                <a:effectLst/>
              </a:rPr>
              <a:t> (pp. 607-623). New York: Harper and Row.</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509567374"/>
              </p:ext>
            </p:extLst>
          </p:nvPr>
        </p:nvGraphicFramePr>
        <p:xfrm>
          <a:off x="698500" y="3775551"/>
          <a:ext cx="7747000" cy="205740"/>
        </p:xfrm>
        <a:graphic>
          <a:graphicData uri="http://schemas.openxmlformats.org/drawingml/2006/table">
            <a:tbl>
              <a:tblPr/>
              <a:tblGrid>
                <a:gridCol w="7747000"/>
              </a:tblGrid>
              <a:tr h="0">
                <a:tc>
                  <a:txBody>
                    <a:bodyPr/>
                    <a:lstStyle/>
                    <a:p>
                      <a:endParaRPr lang="en-US" dirty="0">
                        <a:effectLst/>
                      </a:endParaRPr>
                    </a:p>
                  </a:txBody>
                  <a:tcPr marL="0" marR="0" marT="0" marB="0" anchor="ctr">
                    <a:lnL>
                      <a:noFill/>
                    </a:lnL>
                    <a:lnR>
                      <a:noFill/>
                    </a:lnR>
                    <a:lnT>
                      <a:noFill/>
                    </a:lnT>
                    <a:lnB>
                      <a:noFill/>
                    </a:lnB>
                  </a:tcPr>
                </a:tc>
              </a:tr>
            </a:tbl>
          </a:graphicData>
        </a:graphic>
      </p:graphicFrame>
      <p:sp>
        <p:nvSpPr>
          <p:cNvPr id="5" name="Rectangle 1"/>
          <p:cNvSpPr>
            <a:spLocks noChangeArrowheads="1"/>
          </p:cNvSpPr>
          <p:nvPr/>
        </p:nvSpPr>
        <p:spPr bwMode="auto">
          <a:xfrm>
            <a:off x="698500" y="37750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3965697520"/>
              </p:ext>
            </p:extLst>
          </p:nvPr>
        </p:nvGraphicFramePr>
        <p:xfrm>
          <a:off x="698500" y="3775551"/>
          <a:ext cx="7747000" cy="1234440"/>
        </p:xfrm>
        <a:graphic>
          <a:graphicData uri="http://schemas.openxmlformats.org/drawingml/2006/table">
            <a:tbl>
              <a:tblPr/>
              <a:tblGrid>
                <a:gridCol w="7747000"/>
              </a:tblGrid>
              <a:tr h="0">
                <a:tc>
                  <a:txBody>
                    <a:bodyPr/>
                    <a:lstStyle/>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dirty="0">
                        <a:effectLst/>
                      </a:endParaRPr>
                    </a:p>
                  </a:txBody>
                  <a:tcPr marL="0" marR="0" marT="0" marB="0" anchor="ctr">
                    <a:lnL>
                      <a:noFill/>
                    </a:lnL>
                    <a:lnR>
                      <a:noFill/>
                    </a:lnR>
                    <a:lnT>
                      <a:noFill/>
                    </a:lnT>
                    <a:lnB>
                      <a:noFill/>
                    </a:lnB>
                  </a:tcPr>
                </a:tc>
              </a:tr>
              <a:tr h="0">
                <a:tc>
                  <a:txBody>
                    <a:bodyPr/>
                    <a:lstStyle/>
                    <a:p>
                      <a:endParaRPr lang="en-US" dirty="0">
                        <a:effectLst/>
                      </a:endParaRPr>
                    </a:p>
                  </a:txBody>
                  <a:tcPr marL="0" marR="0" marT="0" marB="0" anchor="ctr">
                    <a:lnL>
                      <a:noFill/>
                    </a:lnL>
                    <a:lnR>
                      <a:noFill/>
                    </a:lnR>
                    <a:lnT>
                      <a:noFill/>
                    </a:lnT>
                    <a:lnB>
                      <a:noFill/>
                    </a:lnB>
                  </a:tcPr>
                </a:tc>
              </a:tr>
            </a:tbl>
          </a:graphicData>
        </a:graphic>
      </p:graphicFrame>
      <p:sp>
        <p:nvSpPr>
          <p:cNvPr id="7" name="Rectangle 2"/>
          <p:cNvSpPr>
            <a:spLocks noChangeArrowheads="1"/>
          </p:cNvSpPr>
          <p:nvPr/>
        </p:nvSpPr>
        <p:spPr bwMode="auto">
          <a:xfrm>
            <a:off x="698500" y="37750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2416529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865</Words>
  <Application/>
  <PresentationFormat>On-screen Show (4:3)</PresentationFormat>
  <Paragraphs>57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Five Bases of Power</vt:lpstr>
      <vt:lpstr>Slide 2</vt:lpstr>
      <vt:lpstr>Expert Power</vt:lpstr>
      <vt:lpstr>Referent Power </vt:lpstr>
      <vt:lpstr>Increase Power Bases</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Bases of Power</dc:title>
  <dc:creator>EMIE09</dc:creator>
  <cp:lastModifiedBy>EMIE09</cp:lastModifiedBy>
  <cp:revision>1</cp:revision>
  <dcterms:modified xsi:type="dcterms:W3CDTF">2017-05-25T11:39:26Z</dcterms:modified>
</cp:coreProperties>
</file>